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1" r:id="rId3"/>
    <p:sldMasterId id="2147483654" r:id="rId4"/>
    <p:sldMasterId id="2147483657" r:id="rId5"/>
    <p:sldMasterId id="2147483660" r:id="rId6"/>
  </p:sldMasterIdLst>
  <p:notesMasterIdLst>
    <p:notesMasterId r:id="rId8"/>
  </p:notesMasterIdLst>
  <p:sldIdLst>
    <p:sldId id="256" r:id="rId7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2192000" cy="6858000"/>
  <p:notesSz cx="6858000" cy="9144000"/>
  <p:embeddedFontLst>
    <p:embeddedFont>
      <p:font typeface="Calibri" panose="020F0502020204030204"/>
      <p:regular r:id="rId26"/>
    </p:embeddedFont>
    <p:embeddedFont>
      <p:font typeface="Montserrat"/>
      <p:regular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0" Type="http://schemas.openxmlformats.org/officeDocument/2006/relationships/slide" Target="slides/slide13.xml"/><Relationship Id="rId2" Type="http://schemas.openxmlformats.org/officeDocument/2006/relationships/theme" Target="theme/theme1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Google Shape;47;p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10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1" name="Google Shape;131;p10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11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6" name="Google Shape;156;p11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2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p12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" name="Google Shape;166;p12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3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13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6" name="Google Shape;176;p13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14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5" name="Google Shape;185;p14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3" name="Google Shape;193;p15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" name="Google Shape;57;p2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p3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1" name="Google Shape;71;p3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4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set of tools that allow you to build business applications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Power platform are Business tools not productivity tools like office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apps that businesses use things that are like databases that store their customer information or workflows that automate approvals or send notification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Power Platform has four different components</a:t>
            </a:r>
            <a:endParaRPr lang="en-US"/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None/>
            </a:pP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None/>
            </a:p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" name="Google Shape;80;p4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5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Power Apps allows you to build custom business applications this might be a mobile application 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three different types of things that you can do with Power Apps: canvas apps, model driven app, 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Blank canvas total design ability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on the screen and you can design right down to the last pixel exactly how you want that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Internal use for service worker for example</a:t>
            </a:r>
            <a:endParaRPr lang="en-US"/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None/>
            </a:p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" name="Google Shape;89;p5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6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set of tools that allow you to build business applications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Power platform are Business tools not productivity tools like office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apps that businesses use things that are like databases that store their customer information or workflows that automate approvals or send notification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Power Platform has four different components</a:t>
            </a:r>
            <a:endParaRPr lang="en-US"/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None/>
            </a:pPr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None/>
            </a:p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" name="Google Shape;98;p6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7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cloud flows this is a trigger and action type automation when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             something happens do something else and this can include conditional branching so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             great for automations of all kinds </a:t>
            </a:r>
            <a:endParaRPr lang="en-US"/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None/>
            </a:p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robotic process automation this is also called in the platform desktop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             automation so what this is about is where we want to automate across systems where we can't connect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             to them programmatically it's using something called an API so this might be old web-based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             systems or legacy green screen applications things where you can't do that connection where you're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             actually recording your mouse clicks and your keyboard strokes and so on and then replicating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             them so if you've got like an old system</a:t>
            </a: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7" name="Google Shape;107;p7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8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Power Virtual Agents that allows you to create chat bots with no code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you don't have to be an expert in all of that stuff with natural language processing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you can authenticate users in by logging them in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             it knows who they are or even an anonymous way you can have them be able to put in a receipt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             number or an order number and retrieve their order information and then authorize a return within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             rules so lots of things there where your chat bot can actually help with questions and answers but  </a:t>
            </a:r>
            <a:endParaRPr lang="en-US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</a:pPr>
            <a:r>
              <a:rPr lang="en-US"/>
              <a:t>             also take advantage of being able to take action on behalf of the user</a:t>
            </a:r>
            <a:endParaRPr lang="en-US"/>
          </a:p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None/>
            </a:p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" name="Google Shape;116;p8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9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power automate serves PVA</a:t>
            </a:r>
            <a:endParaRPr lang="en-US"/>
          </a:p>
        </p:txBody>
      </p:sp>
      <p:sp>
        <p:nvSpPr>
          <p:cNvPr id="125" name="Google Shape;125;p9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1_Title Slid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3"/>
          <p:cNvSpPr txBox="1"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1_Title Slid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5"/>
          <p:cNvSpPr txBox="1"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1_Title Slide">
  <p:cSld name="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" name="Google Shape;27;p9"/>
          <p:cNvSpPr txBox="1"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28" name="Google Shape;28;p9"/>
          <p:cNvSpPr txBox="1"/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29" name="Google Shape;29;p9"/>
          <p:cNvSpPr txBox="1"/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1_Title Slide">
  <p:cSld name="TITLE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4" name="Google Shape;34;p11"/>
          <p:cNvSpPr txBox="1"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35" name="Google Shape;35;p11"/>
          <p:cNvSpPr txBox="1"/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36" name="Google Shape;36;p11"/>
          <p:cNvSpPr txBox="1"/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1_Title Slide">
  <p:cSld name="TITL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1" name="Google Shape;41;p14"/>
          <p:cNvSpPr txBox="1"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2" name="Google Shape;42;p14"/>
          <p:cNvSpPr txBox="1"/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3" name="Google Shape;43;p14"/>
          <p:cNvSpPr txBox="1"/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4" Type="http://schemas.openxmlformats.org/officeDocument/2006/relationships/theme" Target="../theme/theme3.xml"/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4.xml.rels><?xml version="1.0" encoding="UTF-8" standalone="yes"?>
<Relationships xmlns="http://schemas.openxmlformats.org/package/2006/relationships"><Relationship Id="rId4" Type="http://schemas.openxmlformats.org/officeDocument/2006/relationships/theme" Target="../theme/theme4.xml"/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_rels/slideMaster5.xml.rels><?xml version="1.0" encoding="UTF-8" standalone="yes"?>
<Relationships xmlns="http://schemas.openxmlformats.org/package/2006/relationships"><Relationship Id="rId4" Type="http://schemas.openxmlformats.org/officeDocument/2006/relationships/theme" Target="../theme/theme5.xml"/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10" descr="A silhouette of a city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-1" y="4118022"/>
            <a:ext cx="12192001" cy="273387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22.png"/><Relationship Id="rId8" Type="http://schemas.openxmlformats.org/officeDocument/2006/relationships/image" Target="../media/image21.png"/><Relationship Id="rId7" Type="http://schemas.openxmlformats.org/officeDocument/2006/relationships/image" Target="../media/image20.png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2" Type="http://schemas.openxmlformats.org/officeDocument/2006/relationships/notesSlide" Target="../notesSlides/notesSlide10.xml"/><Relationship Id="rId21" Type="http://schemas.openxmlformats.org/officeDocument/2006/relationships/slideLayout" Target="../slideLayouts/slideLayout5.xml"/><Relationship Id="rId20" Type="http://schemas.openxmlformats.org/officeDocument/2006/relationships/image" Target="../media/image33.png"/><Relationship Id="rId2" Type="http://schemas.openxmlformats.org/officeDocument/2006/relationships/image" Target="../media/image15.png"/><Relationship Id="rId19" Type="http://schemas.openxmlformats.org/officeDocument/2006/relationships/image" Target="../media/image32.png"/><Relationship Id="rId18" Type="http://schemas.openxmlformats.org/officeDocument/2006/relationships/image" Target="../media/image31.png"/><Relationship Id="rId17" Type="http://schemas.openxmlformats.org/officeDocument/2006/relationships/image" Target="../media/image30.png"/><Relationship Id="rId16" Type="http://schemas.openxmlformats.org/officeDocument/2006/relationships/image" Target="../media/image29.png"/><Relationship Id="rId15" Type="http://schemas.openxmlformats.org/officeDocument/2006/relationships/image" Target="../media/image28.png"/><Relationship Id="rId14" Type="http://schemas.openxmlformats.org/officeDocument/2006/relationships/image" Target="../media/image27.png"/><Relationship Id="rId13" Type="http://schemas.openxmlformats.org/officeDocument/2006/relationships/image" Target="../media/image26.png"/><Relationship Id="rId12" Type="http://schemas.openxmlformats.org/officeDocument/2006/relationships/image" Target="../media/image25.png"/><Relationship Id="rId11" Type="http://schemas.openxmlformats.org/officeDocument/2006/relationships/image" Target="../media/image24.png"/><Relationship Id="rId10" Type="http://schemas.openxmlformats.org/officeDocument/2006/relationships/image" Target="../media/image23.png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34.png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35.png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36.png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37.png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hyperlink" Target="https://www.linkedin.com/in/aya-metwally" TargetMode="External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689868" y="458070"/>
            <a:ext cx="1063669" cy="460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16" descr="A black background with blue text&#10;&#10;Description automatically generated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479818" y="205123"/>
            <a:ext cx="3109473" cy="966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16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71927" y="3556463"/>
            <a:ext cx="2179132" cy="966816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6"/>
          <p:cNvSpPr txBox="1"/>
          <p:nvPr/>
        </p:nvSpPr>
        <p:spPr>
          <a:xfrm>
            <a:off x="8369948" y="3121223"/>
            <a:ext cx="137088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262626"/>
                </a:solidFill>
                <a:latin typeface="Montserrat"/>
                <a:ea typeface="Montserrat"/>
                <a:cs typeface="Montserrat"/>
                <a:sym typeface="Montserrat"/>
              </a:rPr>
              <a:t>( April 2024 )</a:t>
            </a:r>
            <a:endParaRPr lang="en-US" sz="1400" b="1" i="0" u="none" strike="noStrike" cap="none">
              <a:solidFill>
                <a:srgbClr val="26262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" name="Google Shape;53;p16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475218" y="0"/>
            <a:ext cx="1004600" cy="1483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2507585" y="0"/>
            <a:ext cx="6198507" cy="6198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446056" y="2158998"/>
            <a:ext cx="1937657" cy="1937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209346" y="2670627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791692" y="1096701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 descr="Youtube Icon | Android L Iconpack | EatosDesign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8029122" y="4354474"/>
            <a:ext cx="1020501" cy="102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7214636" y="152268"/>
            <a:ext cx="577056" cy="659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5"/>
          <p:cNvPicPr preferRelativeResize="0"/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3004051" y="5677382"/>
            <a:ext cx="713332" cy="663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5"/>
          <p:cNvPicPr preferRelativeResize="0"/>
          <p:nvPr/>
        </p:nvPicPr>
        <p:blipFill rotWithShape="1">
          <a:blip r:embed="rId8"/>
          <a:srcRect/>
          <a:stretch>
            <a:fillRect/>
          </a:stretch>
        </p:blipFill>
        <p:spPr>
          <a:xfrm>
            <a:off x="2919452" y="102811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5" descr="Microsoft One Drive Icons: Download Our Free Guide | Breakwater IT"/>
          <p:cNvPicPr preferRelativeResize="0"/>
          <p:nvPr/>
        </p:nvPicPr>
        <p:blipFill rotWithShape="1">
          <a:blip r:embed="rId9"/>
          <a:srcRect/>
          <a:stretch>
            <a:fillRect/>
          </a:stretch>
        </p:blipFill>
        <p:spPr>
          <a:xfrm>
            <a:off x="5331010" y="5496770"/>
            <a:ext cx="764990" cy="764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5"/>
          <p:cNvPicPr preferRelativeResize="0"/>
          <p:nvPr/>
        </p:nvPicPr>
        <p:blipFill rotWithShape="1">
          <a:blip r:embed="rId10"/>
          <a:srcRect/>
          <a:stretch>
            <a:fillRect/>
          </a:stretch>
        </p:blipFill>
        <p:spPr>
          <a:xfrm>
            <a:off x="2663320" y="1247479"/>
            <a:ext cx="659493" cy="659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>
            <a:off x="8415717" y="2503526"/>
            <a:ext cx="934448" cy="838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5" descr="Database Oracle Svg Png Icon Free Download (#248288) - OnlineWebFonts.COM"/>
          <p:cNvPicPr preferRelativeResize="0"/>
          <p:nvPr/>
        </p:nvPicPr>
        <p:blipFill rotWithShape="1">
          <a:blip r:embed="rId12"/>
          <a:srcRect/>
          <a:stretch>
            <a:fillRect/>
          </a:stretch>
        </p:blipFill>
        <p:spPr>
          <a:xfrm>
            <a:off x="1975601" y="3967790"/>
            <a:ext cx="807569" cy="807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5"/>
          <p:cNvPicPr preferRelativeResize="0"/>
          <p:nvPr/>
        </p:nvPicPr>
        <p:blipFill rotWithShape="1">
          <a:blip r:embed="rId13"/>
          <a:srcRect/>
          <a:stretch>
            <a:fillRect/>
          </a:stretch>
        </p:blipFill>
        <p:spPr>
          <a:xfrm>
            <a:off x="8395205" y="3506452"/>
            <a:ext cx="514350" cy="8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/>
          <p:cNvPicPr preferRelativeResize="0"/>
          <p:nvPr/>
        </p:nvPicPr>
        <p:blipFill rotWithShape="1">
          <a:blip r:embed="rId14"/>
          <a:srcRect/>
          <a:stretch>
            <a:fillRect/>
          </a:stretch>
        </p:blipFill>
        <p:spPr>
          <a:xfrm>
            <a:off x="6500933" y="5306655"/>
            <a:ext cx="600075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5"/>
          <p:cNvPicPr preferRelativeResize="0"/>
          <p:nvPr/>
        </p:nvPicPr>
        <p:blipFill rotWithShape="1">
          <a:blip r:embed="rId15"/>
          <a:srcRect/>
          <a:stretch>
            <a:fillRect/>
          </a:stretch>
        </p:blipFill>
        <p:spPr>
          <a:xfrm>
            <a:off x="1975601" y="1917259"/>
            <a:ext cx="647700" cy="77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5"/>
          <p:cNvPicPr preferRelativeResize="0"/>
          <p:nvPr/>
        </p:nvPicPr>
        <p:blipFill rotWithShape="1">
          <a:blip r:embed="rId16"/>
          <a:srcRect/>
          <a:stretch>
            <a:fillRect/>
          </a:stretch>
        </p:blipFill>
        <p:spPr>
          <a:xfrm>
            <a:off x="8783150" y="1690968"/>
            <a:ext cx="619125" cy="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5"/>
          <p:cNvPicPr preferRelativeResize="0"/>
          <p:nvPr/>
        </p:nvPicPr>
        <p:blipFill rotWithShape="1">
          <a:blip r:embed="rId17"/>
          <a:srcRect/>
          <a:stretch>
            <a:fillRect/>
          </a:stretch>
        </p:blipFill>
        <p:spPr>
          <a:xfrm>
            <a:off x="4083926" y="5821547"/>
            <a:ext cx="523875" cy="54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5"/>
          <p:cNvPicPr preferRelativeResize="0"/>
          <p:nvPr/>
        </p:nvPicPr>
        <p:blipFill rotWithShape="1">
          <a:blip r:embed="rId18"/>
          <a:srcRect/>
          <a:stretch>
            <a:fillRect/>
          </a:stretch>
        </p:blipFill>
        <p:spPr>
          <a:xfrm>
            <a:off x="5911050" y="152268"/>
            <a:ext cx="589883" cy="627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5"/>
          <p:cNvPicPr preferRelativeResize="0"/>
          <p:nvPr/>
        </p:nvPicPr>
        <p:blipFill rotWithShape="1">
          <a:blip r:embed="rId19"/>
          <a:srcRect/>
          <a:stretch>
            <a:fillRect/>
          </a:stretch>
        </p:blipFill>
        <p:spPr>
          <a:xfrm>
            <a:off x="2430527" y="4995597"/>
            <a:ext cx="600885" cy="655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5"/>
          <p:cNvPicPr preferRelativeResize="0"/>
          <p:nvPr/>
        </p:nvPicPr>
        <p:blipFill rotWithShape="1">
          <a:blip r:embed="rId20"/>
          <a:srcRect/>
          <a:stretch>
            <a:fillRect/>
          </a:stretch>
        </p:blipFill>
        <p:spPr>
          <a:xfrm>
            <a:off x="8049396" y="250268"/>
            <a:ext cx="617507" cy="783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0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0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0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6" descr="A black background with blue text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460971" y="254018"/>
            <a:ext cx="2521971" cy="78414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/>
          <p:nvPr/>
        </p:nvSpPr>
        <p:spPr>
          <a:xfrm>
            <a:off x="9002225" y="6489802"/>
            <a:ext cx="3013967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Confidential – Do Not circulate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0" name="Google Shape;160;p2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75218" y="1"/>
            <a:ext cx="771691" cy="1139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3147952" y="1327531"/>
            <a:ext cx="5614084" cy="4009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/>
          <p:nvPr/>
        </p:nvSpPr>
        <p:spPr>
          <a:xfrm>
            <a:off x="4285789" y="372835"/>
            <a:ext cx="4942390" cy="382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Built-in Connectors</a:t>
            </a:r>
            <a:endParaRPr lang="en-US"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7" descr="A black background with blue text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460971" y="254018"/>
            <a:ext cx="2521971" cy="784146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7"/>
          <p:cNvSpPr txBox="1"/>
          <p:nvPr/>
        </p:nvSpPr>
        <p:spPr>
          <a:xfrm>
            <a:off x="9002225" y="6489802"/>
            <a:ext cx="3013967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Confidential – Do Not circulate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0" name="Google Shape;170;p2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75218" y="1"/>
            <a:ext cx="771691" cy="113950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/>
          <p:nvPr/>
        </p:nvSpPr>
        <p:spPr>
          <a:xfrm>
            <a:off x="4285789" y="372835"/>
            <a:ext cx="4942390" cy="382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Built-in Connectors</a:t>
            </a:r>
            <a:endParaRPr lang="en-US"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72" name="Google Shape;172;p27"/>
          <p:cNvPicPr preferRelativeResize="0"/>
          <p:nvPr/>
        </p:nvPicPr>
        <p:blipFill rotWithShape="1">
          <a:blip r:embed="rId3"/>
          <a:srcRect t="2307"/>
          <a:stretch>
            <a:fillRect/>
          </a:stretch>
        </p:blipFill>
        <p:spPr>
          <a:xfrm>
            <a:off x="1650471" y="254018"/>
            <a:ext cx="7810500" cy="6243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8" descr="A black background with blue text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460971" y="254018"/>
            <a:ext cx="2521971" cy="784146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8"/>
          <p:cNvSpPr txBox="1"/>
          <p:nvPr/>
        </p:nvSpPr>
        <p:spPr>
          <a:xfrm>
            <a:off x="9002225" y="6489802"/>
            <a:ext cx="3013967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Confidential – Do Not circulate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0" name="Google Shape;180;p2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75218" y="1"/>
            <a:ext cx="771691" cy="1139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082525" y="251048"/>
            <a:ext cx="7173232" cy="62387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9" descr="A black background with blue text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460971" y="254018"/>
            <a:ext cx="2521971" cy="78414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9"/>
          <p:cNvSpPr txBox="1"/>
          <p:nvPr/>
        </p:nvSpPr>
        <p:spPr>
          <a:xfrm>
            <a:off x="9002225" y="6489802"/>
            <a:ext cx="3013967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Confidential – Do Not circulate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9" name="Google Shape;189;p2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75218" y="1"/>
            <a:ext cx="771691" cy="1139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9"/>
          <p:cNvPicPr preferRelativeResize="0"/>
          <p:nvPr/>
        </p:nvPicPr>
        <p:blipFill rotWithShape="1">
          <a:blip r:embed="rId3"/>
          <a:srcRect t="2536"/>
          <a:stretch>
            <a:fillRect/>
          </a:stretch>
        </p:blipFill>
        <p:spPr>
          <a:xfrm>
            <a:off x="2429476" y="428264"/>
            <a:ext cx="6938897" cy="580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/>
        </p:nvSpPr>
        <p:spPr>
          <a:xfrm>
            <a:off x="507265" y="920621"/>
            <a:ext cx="11007795" cy="5016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Create Power Automate and WF to send email on field change </a:t>
            </a:r>
            <a:r>
              <a:rPr lang="en-US" sz="3200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Send Resolution email </a:t>
            </a:r>
            <a:r>
              <a:rPr lang="en-US" sz="3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= yes (Ticket table) send to contact email and set resolution date. </a:t>
            </a:r>
            <a:endParaRPr lang="en-US" sz="3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br>
            <a:br>
              <a:rPr lang="en-US" sz="3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br>
            <a:r>
              <a:rPr lang="en-US" sz="3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If the account record has been deactivated, deactivate all tickets. Power Automate</a:t>
            </a:r>
            <a:br>
              <a:rPr lang="en-US" sz="3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br>
            <a:endParaRPr sz="3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7" descr="A black background with blue text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460971" y="254018"/>
            <a:ext cx="2521971" cy="784146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7"/>
          <p:cNvSpPr txBox="1"/>
          <p:nvPr/>
        </p:nvSpPr>
        <p:spPr>
          <a:xfrm>
            <a:off x="4055741" y="6547751"/>
            <a:ext cx="326563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62626"/>
                </a:solidFill>
                <a:latin typeface="Montserrat"/>
                <a:ea typeface="Montserrat"/>
                <a:cs typeface="Montserrat"/>
                <a:sym typeface="Montserrat"/>
              </a:rPr>
              <a:t>Business Confidential – Do Not circulate</a:t>
            </a:r>
            <a:endParaRPr sz="1200">
              <a:solidFill>
                <a:srgbClr val="26262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" name="Google Shape;61;p1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75218" y="1"/>
            <a:ext cx="771691" cy="113950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7"/>
          <p:cNvSpPr txBox="1"/>
          <p:nvPr/>
        </p:nvSpPr>
        <p:spPr>
          <a:xfrm>
            <a:off x="2071463" y="4579791"/>
            <a:ext cx="6043693" cy="39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2D69"/>
              </a:buClr>
              <a:buSzPts val="2200"/>
              <a:buFont typeface="Arial" panose="020B0604020202020204"/>
              <a:buNone/>
            </a:pPr>
            <a:r>
              <a:rPr lang="en-US" sz="2200" u="sng">
                <a:solidFill>
                  <a:schemeClr val="hlink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  <a:hlinkClick r:id="rId3"/>
              </a:rPr>
              <a:t>https://www.linkedin.com/in/aya-metwally</a:t>
            </a:r>
            <a:endParaRPr sz="2200">
              <a:solidFill>
                <a:srgbClr val="092D69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3" name="Google Shape;63;p17"/>
          <p:cNvSpPr txBox="1"/>
          <p:nvPr/>
        </p:nvSpPr>
        <p:spPr>
          <a:xfrm>
            <a:off x="7493913" y="6307534"/>
            <a:ext cx="3106952" cy="24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wentieth Century"/>
              <a:buNone/>
            </a:pPr>
            <a:r>
              <a:rPr lang="en-US" sz="2000" b="0" i="1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The Team behind</a:t>
            </a:r>
            <a:r>
              <a:rPr lang="en-US" sz="20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 </a:t>
            </a:r>
            <a:r>
              <a:rPr lang="en-US" sz="2000" b="0" i="0" u="sng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http://iProperty.Cloud</a:t>
            </a:r>
            <a:r>
              <a:rPr lang="en-US" sz="20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endParaRPr sz="2000" b="0" i="1" u="none" strike="noStrike" cap="none">
              <a:solidFill>
                <a:srgbClr val="00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64" name="Google Shape;64;p17" descr="Image result for linkedin icon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388189" y="4408303"/>
            <a:ext cx="651906" cy="649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7" descr="Image result for mail icon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1421852" y="3346287"/>
            <a:ext cx="649611" cy="64961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 txBox="1"/>
          <p:nvPr/>
        </p:nvSpPr>
        <p:spPr>
          <a:xfrm>
            <a:off x="2295746" y="3486426"/>
            <a:ext cx="42164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092D6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am@techlabs.london</a:t>
            </a:r>
            <a:endParaRPr sz="2400" u="sng">
              <a:solidFill>
                <a:srgbClr val="092D69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7" name="Google Shape;67;p17"/>
          <p:cNvSpPr txBox="1"/>
          <p:nvPr/>
        </p:nvSpPr>
        <p:spPr>
          <a:xfrm>
            <a:off x="981496" y="2080366"/>
            <a:ext cx="541528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Technical Lead - MS Dynamics 365 CRM </a:t>
            </a:r>
            <a:endParaRPr lang="en-US"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/>
        </p:nvSpPr>
        <p:spPr>
          <a:xfrm>
            <a:off x="1127760" y="1517015"/>
            <a:ext cx="11743690" cy="530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</a:pPr>
            <a:r>
              <a:rPr lang="en-US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Power Platform</a:t>
            </a:r>
            <a:endParaRPr lang="en-US"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</a:pPr>
            <a:r>
              <a:rPr lang="en-US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Power Platform components interacts with Power Automate</a:t>
            </a:r>
            <a:endParaRPr lang="en-US"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</a:pPr>
            <a:r>
              <a:rPr lang="en-US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Power Automate components:</a:t>
            </a:r>
            <a:endParaRPr lang="en-US"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Service Connectors</a:t>
            </a:r>
            <a:endParaRPr lang="en-US" sz="28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Built-in connectors</a:t>
            </a:r>
            <a:endParaRPr lang="en-US" sz="28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Connection</a:t>
            </a:r>
            <a:endParaRPr lang="en-US" sz="28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Connection reference</a:t>
            </a:r>
            <a:endParaRPr lang="en-US" sz="28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Triggers</a:t>
            </a:r>
            <a:endParaRPr lang="en-US" sz="28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Actions</a:t>
            </a:r>
            <a:endParaRPr lang="en-US" sz="28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800100" marR="0" lvl="1" indent="-165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endParaRPr sz="28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8" descr="A black background with blue text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460971" y="254018"/>
            <a:ext cx="2521971" cy="78414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8"/>
          <p:cNvSpPr txBox="1"/>
          <p:nvPr/>
        </p:nvSpPr>
        <p:spPr>
          <a:xfrm>
            <a:off x="4055741" y="6547751"/>
            <a:ext cx="326563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62626"/>
                </a:solidFill>
                <a:latin typeface="Montserrat"/>
                <a:ea typeface="Montserrat"/>
                <a:cs typeface="Montserrat"/>
                <a:sym typeface="Montserrat"/>
              </a:rPr>
              <a:t>Business Confidential – Do Not circulate</a:t>
            </a:r>
            <a:endParaRPr sz="1200">
              <a:solidFill>
                <a:srgbClr val="26262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6" name="Google Shape;76;p1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75218" y="1"/>
            <a:ext cx="771691" cy="1139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9" descr="A black background with blue text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460971" y="254018"/>
            <a:ext cx="2521971" cy="78414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9"/>
          <p:cNvSpPr txBox="1"/>
          <p:nvPr/>
        </p:nvSpPr>
        <p:spPr>
          <a:xfrm>
            <a:off x="9002225" y="6489802"/>
            <a:ext cx="3013967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Confidential – Do Not circulate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4" name="Google Shape;84;p1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75218" y="1"/>
            <a:ext cx="771691" cy="1139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2700" y="0"/>
            <a:ext cx="121666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 descr="A black background with blue text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460971" y="254018"/>
            <a:ext cx="2521971" cy="78414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0"/>
          <p:cNvSpPr txBox="1"/>
          <p:nvPr/>
        </p:nvSpPr>
        <p:spPr>
          <a:xfrm>
            <a:off x="9002225" y="6489802"/>
            <a:ext cx="3013967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Confidential – Do Not circulate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" name="Google Shape;93;p2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75218" y="1"/>
            <a:ext cx="771691" cy="1139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20"/>
          <p:cNvPicPr preferRelativeResize="0"/>
          <p:nvPr/>
        </p:nvPicPr>
        <p:blipFill rotWithShape="1">
          <a:blip r:embed="rId3"/>
          <a:srcRect l="3708" t="46750" r="65277" b="19662"/>
          <a:stretch>
            <a:fillRect/>
          </a:stretch>
        </p:blipFill>
        <p:spPr>
          <a:xfrm>
            <a:off x="2013995" y="821802"/>
            <a:ext cx="7186423" cy="4386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1" descr="A black background with blue text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460971" y="254018"/>
            <a:ext cx="2521971" cy="78414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1"/>
          <p:cNvSpPr txBox="1"/>
          <p:nvPr/>
        </p:nvSpPr>
        <p:spPr>
          <a:xfrm>
            <a:off x="9002225" y="6489802"/>
            <a:ext cx="3013967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Confidential – Do Not circulate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2" name="Google Shape;102;p2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75218" y="1"/>
            <a:ext cx="771691" cy="1139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1"/>
          <p:cNvPicPr preferRelativeResize="0"/>
          <p:nvPr/>
        </p:nvPicPr>
        <p:blipFill rotWithShape="1">
          <a:blip r:embed="rId3"/>
          <a:srcRect l="34253" t="46561" r="34492" b="19788"/>
          <a:stretch>
            <a:fillRect/>
          </a:stretch>
        </p:blipFill>
        <p:spPr>
          <a:xfrm>
            <a:off x="2417865" y="1038164"/>
            <a:ext cx="7043106" cy="4274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2" descr="A black background with blue text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460971" y="254018"/>
            <a:ext cx="2521971" cy="78414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"/>
          <p:cNvSpPr txBox="1"/>
          <p:nvPr/>
        </p:nvSpPr>
        <p:spPr>
          <a:xfrm>
            <a:off x="9002225" y="6489802"/>
            <a:ext cx="3013967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Confidential – Do Not circulate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75218" y="1"/>
            <a:ext cx="771691" cy="1139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2"/>
          <p:cNvPicPr preferRelativeResize="0"/>
          <p:nvPr/>
        </p:nvPicPr>
        <p:blipFill rotWithShape="1">
          <a:blip r:embed="rId3"/>
          <a:srcRect l="34101" t="13333" r="34486" b="52649"/>
          <a:stretch>
            <a:fillRect/>
          </a:stretch>
        </p:blipFill>
        <p:spPr>
          <a:xfrm>
            <a:off x="2157046" y="949570"/>
            <a:ext cx="7028898" cy="4290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 descr="A black background with blue text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460971" y="254018"/>
            <a:ext cx="2521971" cy="78414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/>
          <p:nvPr/>
        </p:nvSpPr>
        <p:spPr>
          <a:xfrm>
            <a:off x="9002225" y="6489802"/>
            <a:ext cx="3013967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Confidential – Do Not circulate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0" name="Google Shape;120;p2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75218" y="1"/>
            <a:ext cx="771691" cy="1139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3"/>
          <p:cNvPicPr preferRelativeResize="0"/>
          <p:nvPr/>
        </p:nvPicPr>
        <p:blipFill rotWithShape="1">
          <a:blip r:embed="rId3"/>
          <a:srcRect l="64672" t="13120" r="3800" b="52381"/>
          <a:stretch>
            <a:fillRect/>
          </a:stretch>
        </p:blipFill>
        <p:spPr>
          <a:xfrm>
            <a:off x="2978330" y="1262742"/>
            <a:ext cx="6023895" cy="3715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6_iPC">
  <a:themeElements>
    <a:clrScheme name="TLL 1">
      <a:dk1>
        <a:srgbClr val="000000"/>
      </a:dk1>
      <a:lt1>
        <a:srgbClr val="FFFFFF"/>
      </a:lt1>
      <a:dk2>
        <a:srgbClr val="CB2028"/>
      </a:dk2>
      <a:lt2>
        <a:srgbClr val="E7E6E6"/>
      </a:lt2>
      <a:accent1>
        <a:srgbClr val="CB2028"/>
      </a:accent1>
      <a:accent2>
        <a:srgbClr val="FFBC00"/>
      </a:accent2>
      <a:accent3>
        <a:srgbClr val="F8FAFF"/>
      </a:accent3>
      <a:accent4>
        <a:srgbClr val="FFC000"/>
      </a:accent4>
      <a:accent5>
        <a:srgbClr val="000000"/>
      </a:accent5>
      <a:accent6>
        <a:srgbClr val="CB2028"/>
      </a:accent6>
      <a:hlink>
        <a:srgbClr val="F8FAFF"/>
      </a:hlink>
      <a:folHlink>
        <a:srgbClr val="FFB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0_iPC">
  <a:themeElements>
    <a:clrScheme name="TLL 1">
      <a:dk1>
        <a:srgbClr val="000000"/>
      </a:dk1>
      <a:lt1>
        <a:srgbClr val="FFFFFF"/>
      </a:lt1>
      <a:dk2>
        <a:srgbClr val="CB2028"/>
      </a:dk2>
      <a:lt2>
        <a:srgbClr val="E7E6E6"/>
      </a:lt2>
      <a:accent1>
        <a:srgbClr val="CB2028"/>
      </a:accent1>
      <a:accent2>
        <a:srgbClr val="FFBC00"/>
      </a:accent2>
      <a:accent3>
        <a:srgbClr val="F8FAFF"/>
      </a:accent3>
      <a:accent4>
        <a:srgbClr val="FFC000"/>
      </a:accent4>
      <a:accent5>
        <a:srgbClr val="000000"/>
      </a:accent5>
      <a:accent6>
        <a:srgbClr val="CB2028"/>
      </a:accent6>
      <a:hlink>
        <a:srgbClr val="F8FAFF"/>
      </a:hlink>
      <a:folHlink>
        <a:srgbClr val="FFB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7_iPC">
  <a:themeElements>
    <a:clrScheme name="TLL 1">
      <a:dk1>
        <a:srgbClr val="000000"/>
      </a:dk1>
      <a:lt1>
        <a:srgbClr val="FFFFFF"/>
      </a:lt1>
      <a:dk2>
        <a:srgbClr val="CB2028"/>
      </a:dk2>
      <a:lt2>
        <a:srgbClr val="E7E6E6"/>
      </a:lt2>
      <a:accent1>
        <a:srgbClr val="CB2028"/>
      </a:accent1>
      <a:accent2>
        <a:srgbClr val="FFBC00"/>
      </a:accent2>
      <a:accent3>
        <a:srgbClr val="F8FAFF"/>
      </a:accent3>
      <a:accent4>
        <a:srgbClr val="FFC000"/>
      </a:accent4>
      <a:accent5>
        <a:srgbClr val="000000"/>
      </a:accent5>
      <a:accent6>
        <a:srgbClr val="CB2028"/>
      </a:accent6>
      <a:hlink>
        <a:srgbClr val="F8FAFF"/>
      </a:hlink>
      <a:folHlink>
        <a:srgbClr val="FFB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8_iPC">
  <a:themeElements>
    <a:clrScheme name="TLL 1">
      <a:dk1>
        <a:srgbClr val="000000"/>
      </a:dk1>
      <a:lt1>
        <a:srgbClr val="FFFFFF"/>
      </a:lt1>
      <a:dk2>
        <a:srgbClr val="CB2028"/>
      </a:dk2>
      <a:lt2>
        <a:srgbClr val="E7E6E6"/>
      </a:lt2>
      <a:accent1>
        <a:srgbClr val="CB2028"/>
      </a:accent1>
      <a:accent2>
        <a:srgbClr val="FFBC00"/>
      </a:accent2>
      <a:accent3>
        <a:srgbClr val="F8FAFF"/>
      </a:accent3>
      <a:accent4>
        <a:srgbClr val="FFC000"/>
      </a:accent4>
      <a:accent5>
        <a:srgbClr val="000000"/>
      </a:accent5>
      <a:accent6>
        <a:srgbClr val="CB2028"/>
      </a:accent6>
      <a:hlink>
        <a:srgbClr val="F8FAFF"/>
      </a:hlink>
      <a:folHlink>
        <a:srgbClr val="FFB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9_iPC">
  <a:themeElements>
    <a:clrScheme name="TLL 1">
      <a:dk1>
        <a:srgbClr val="000000"/>
      </a:dk1>
      <a:lt1>
        <a:srgbClr val="FFFFFF"/>
      </a:lt1>
      <a:dk2>
        <a:srgbClr val="CB2028"/>
      </a:dk2>
      <a:lt2>
        <a:srgbClr val="E7E6E6"/>
      </a:lt2>
      <a:accent1>
        <a:srgbClr val="CB2028"/>
      </a:accent1>
      <a:accent2>
        <a:srgbClr val="FFBC00"/>
      </a:accent2>
      <a:accent3>
        <a:srgbClr val="F8FAFF"/>
      </a:accent3>
      <a:accent4>
        <a:srgbClr val="FFC000"/>
      </a:accent4>
      <a:accent5>
        <a:srgbClr val="000000"/>
      </a:accent5>
      <a:accent6>
        <a:srgbClr val="CB2028"/>
      </a:accent6>
      <a:hlink>
        <a:srgbClr val="F8FAFF"/>
      </a:hlink>
      <a:folHlink>
        <a:srgbClr val="FFB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1050</Words>
  <Application>WPS Presentation</Application>
  <PresentationFormat/>
  <Paragraphs>52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15</vt:i4>
      </vt:variant>
    </vt:vector>
  </HeadingPairs>
  <TitlesOfParts>
    <vt:vector size="32" baseType="lpstr">
      <vt:lpstr>Arial</vt:lpstr>
      <vt:lpstr>SimSun</vt:lpstr>
      <vt:lpstr>Wingdings</vt:lpstr>
      <vt:lpstr>Arial</vt:lpstr>
      <vt:lpstr>Calibri</vt:lpstr>
      <vt:lpstr>Montserrat</vt:lpstr>
      <vt:lpstr>Twentieth Century</vt:lpstr>
      <vt:lpstr>Century</vt:lpstr>
      <vt:lpstr>Noto Sans Symbols</vt:lpstr>
      <vt:lpstr>ESRI AMFM Electric</vt:lpstr>
      <vt:lpstr>Microsoft YaHei</vt:lpstr>
      <vt:lpstr>Arial Unicode MS</vt:lpstr>
      <vt:lpstr>6_iPC</vt:lpstr>
      <vt:lpstr>10_iPC</vt:lpstr>
      <vt:lpstr>7_iPC</vt:lpstr>
      <vt:lpstr>8_iPC</vt:lpstr>
      <vt:lpstr>9_iPC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user</cp:lastModifiedBy>
  <cp:revision>1</cp:revision>
  <dcterms:created xsi:type="dcterms:W3CDTF">2025-06-08T20:36:59Z</dcterms:created>
  <dcterms:modified xsi:type="dcterms:W3CDTF">2025-06-08T20:37:00Z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F83C089299BA40AE845D6B7CDF110C09_12</vt:lpwstr>
  </property>
  <property fmtid="{D5CDD505-2E9C-101B-9397-08002B2CF9AE}" pid="3" name="KSOProductBuildVer">
    <vt:lpwstr>1033-12.2.0.21179</vt:lpwstr>
  </property>
</Properties>
</file>